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60" r:id="rId2"/>
    <p:sldId id="281" r:id="rId3"/>
    <p:sldId id="276" r:id="rId4"/>
    <p:sldId id="282" r:id="rId5"/>
    <p:sldId id="277" r:id="rId6"/>
    <p:sldId id="278" r:id="rId7"/>
    <p:sldId id="283" r:id="rId8"/>
    <p:sldId id="266" r:id="rId9"/>
    <p:sldId id="272" r:id="rId10"/>
    <p:sldId id="268" r:id="rId11"/>
    <p:sldId id="279" r:id="rId12"/>
    <p:sldId id="287" r:id="rId13"/>
    <p:sldId id="285" r:id="rId14"/>
    <p:sldId id="286" r:id="rId15"/>
    <p:sldId id="284" r:id="rId16"/>
    <p:sldId id="267" r:id="rId17"/>
  </p:sldIdLst>
  <p:sldSz cx="9144000" cy="6858000" type="screen4x3"/>
  <p:notesSz cx="7315200" cy="96012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891" autoAdjust="0"/>
    <p:restoredTop sz="87559" autoAdjust="0"/>
  </p:normalViewPr>
  <p:slideViewPr>
    <p:cSldViewPr>
      <p:cViewPr varScale="1">
        <p:scale>
          <a:sx n="75" d="100"/>
          <a:sy n="75" d="100"/>
        </p:scale>
        <p:origin x="-105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5921AFC2-F1BC-4AD8-A42D-5976A26A026E}" type="datetimeFigureOut">
              <a:rPr lang="pl-PL" smtClean="0"/>
              <a:t>2015-06-10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DAC46D48-918B-48C3-BFFB-C6F2731C45A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705203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49147" y="2060849"/>
            <a:ext cx="6513954" cy="1470025"/>
          </a:xfrm>
        </p:spPr>
        <p:txBody>
          <a:bodyPr>
            <a:normAutofit/>
          </a:bodyPr>
          <a:lstStyle>
            <a:lvl1pPr algn="r">
              <a:defRPr sz="4062">
                <a:latin typeface="Kozuka Gothic Pr6N EL" pitchFamily="34" charset="-128"/>
                <a:ea typeface="Kozuka Gothic Pr6N EL" pitchFamily="34" charset="-128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5023" y="3580529"/>
            <a:ext cx="5982203" cy="1363069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220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440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661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8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102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322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542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376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64A77-5A51-4B23-9F48-BCC15F0C40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FA262-5A9A-4DD4-BBE4-D009DCE42E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70756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64A77-5A51-4B23-9F48-BCC15F0C40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FA262-5A9A-4DD4-BBE4-D009DCE42E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6299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40"/>
            <a:ext cx="22288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1" y="274640"/>
            <a:ext cx="653415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64A77-5A51-4B23-9F48-BCC15F0C40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FA262-5A9A-4DD4-BBE4-D009DCE42E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99929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7403A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57584F"/>
                </a:solidFill>
              </a:defRPr>
            </a:lvl1pPr>
            <a:lvl2pPr>
              <a:defRPr>
                <a:solidFill>
                  <a:srgbClr val="57584F"/>
                </a:solidFill>
              </a:defRPr>
            </a:lvl2pPr>
            <a:lvl3pPr>
              <a:defRPr>
                <a:solidFill>
                  <a:srgbClr val="57584F"/>
                </a:solidFill>
              </a:defRPr>
            </a:lvl3pPr>
            <a:lvl4pPr>
              <a:defRPr>
                <a:solidFill>
                  <a:srgbClr val="57584F"/>
                </a:solidFill>
              </a:defRPr>
            </a:lvl4pPr>
            <a:lvl5pPr>
              <a:defRPr>
                <a:solidFill>
                  <a:srgbClr val="57584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64A77-5A51-4B23-9F48-BCC15F0C40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FA262-5A9A-4DD4-BBE4-D009DCE42E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11296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692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846">
                <a:solidFill>
                  <a:schemeClr val="tx1">
                    <a:tint val="75000"/>
                  </a:schemeClr>
                </a:solidFill>
              </a:defRPr>
            </a:lvl1pPr>
            <a:lvl2pPr marL="422041" indent="0">
              <a:buNone/>
              <a:defRPr sz="1662">
                <a:solidFill>
                  <a:schemeClr val="tx1">
                    <a:tint val="75000"/>
                  </a:schemeClr>
                </a:solidFill>
              </a:defRPr>
            </a:lvl2pPr>
            <a:lvl3pPr marL="844083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3pPr>
            <a:lvl4pPr marL="1266124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4pPr>
            <a:lvl5pPr marL="1688165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5pPr>
            <a:lvl6pPr marL="2110207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6pPr>
            <a:lvl7pPr marL="2532248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7pPr>
            <a:lvl8pPr marL="2954289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8pPr>
            <a:lvl9pPr marL="3376331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64A77-5A51-4B23-9F48-BCC15F0C40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FA262-5A9A-4DD4-BBE4-D009DCE42E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3670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2"/>
            <a:ext cx="4381500" cy="4525963"/>
          </a:xfr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600202"/>
            <a:ext cx="4381500" cy="4525963"/>
          </a:xfr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64A77-5A51-4B23-9F48-BCC15F0C40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FA262-5A9A-4DD4-BBE4-D009DCE42E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464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64A77-5A51-4B23-9F48-BCC15F0C40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FA262-5A9A-4DD4-BBE4-D009DCE42E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54546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64A77-5A51-4B23-9F48-BCC15F0C40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FA262-5A9A-4DD4-BBE4-D009DCE42E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5868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64A77-5A51-4B23-9F48-BCC15F0C40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FA262-5A9A-4DD4-BBE4-D009DCE42E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495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2954"/>
            </a:lvl1pPr>
            <a:lvl2pPr>
              <a:defRPr sz="2585"/>
            </a:lvl2pPr>
            <a:lvl3pPr>
              <a:defRPr sz="2215"/>
            </a:lvl3pPr>
            <a:lvl4pPr>
              <a:defRPr sz="1846"/>
            </a:lvl4pPr>
            <a:lvl5pPr>
              <a:defRPr sz="1846"/>
            </a:lvl5pPr>
            <a:lvl6pPr>
              <a:defRPr sz="1846"/>
            </a:lvl6pPr>
            <a:lvl7pPr>
              <a:defRPr sz="1846"/>
            </a:lvl7pPr>
            <a:lvl8pPr>
              <a:defRPr sz="1846"/>
            </a:lvl8pPr>
            <a:lvl9pPr>
              <a:defRPr sz="1846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292"/>
            </a:lvl1pPr>
            <a:lvl2pPr marL="422041" indent="0">
              <a:buNone/>
              <a:defRPr sz="1108"/>
            </a:lvl2pPr>
            <a:lvl3pPr marL="844083" indent="0">
              <a:buNone/>
              <a:defRPr sz="923"/>
            </a:lvl3pPr>
            <a:lvl4pPr marL="1266124" indent="0">
              <a:buNone/>
              <a:defRPr sz="831"/>
            </a:lvl4pPr>
            <a:lvl5pPr marL="1688165" indent="0">
              <a:buNone/>
              <a:defRPr sz="831"/>
            </a:lvl5pPr>
            <a:lvl6pPr marL="2110207" indent="0">
              <a:buNone/>
              <a:defRPr sz="831"/>
            </a:lvl6pPr>
            <a:lvl7pPr marL="2532248" indent="0">
              <a:buNone/>
              <a:defRPr sz="831"/>
            </a:lvl7pPr>
            <a:lvl8pPr marL="2954289" indent="0">
              <a:buNone/>
              <a:defRPr sz="831"/>
            </a:lvl8pPr>
            <a:lvl9pPr marL="3376331" indent="0">
              <a:buNone/>
              <a:defRPr sz="83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64A77-5A51-4B23-9F48-BCC15F0C40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FA262-5A9A-4DD4-BBE4-D009DCE42E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56504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954"/>
            </a:lvl1pPr>
            <a:lvl2pPr marL="422041" indent="0">
              <a:buNone/>
              <a:defRPr sz="2585"/>
            </a:lvl2pPr>
            <a:lvl3pPr marL="844083" indent="0">
              <a:buNone/>
              <a:defRPr sz="2215"/>
            </a:lvl3pPr>
            <a:lvl4pPr marL="1266124" indent="0">
              <a:buNone/>
              <a:defRPr sz="1846"/>
            </a:lvl4pPr>
            <a:lvl5pPr marL="1688165" indent="0">
              <a:buNone/>
              <a:defRPr sz="1846"/>
            </a:lvl5pPr>
            <a:lvl6pPr marL="2110207" indent="0">
              <a:buNone/>
              <a:defRPr sz="1846"/>
            </a:lvl6pPr>
            <a:lvl7pPr marL="2532248" indent="0">
              <a:buNone/>
              <a:defRPr sz="1846"/>
            </a:lvl7pPr>
            <a:lvl8pPr marL="2954289" indent="0">
              <a:buNone/>
              <a:defRPr sz="1846"/>
            </a:lvl8pPr>
            <a:lvl9pPr marL="3376331" indent="0">
              <a:buNone/>
              <a:defRPr sz="1846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292"/>
            </a:lvl1pPr>
            <a:lvl2pPr marL="422041" indent="0">
              <a:buNone/>
              <a:defRPr sz="1108"/>
            </a:lvl2pPr>
            <a:lvl3pPr marL="844083" indent="0">
              <a:buNone/>
              <a:defRPr sz="923"/>
            </a:lvl3pPr>
            <a:lvl4pPr marL="1266124" indent="0">
              <a:buNone/>
              <a:defRPr sz="831"/>
            </a:lvl4pPr>
            <a:lvl5pPr marL="1688165" indent="0">
              <a:buNone/>
              <a:defRPr sz="831"/>
            </a:lvl5pPr>
            <a:lvl6pPr marL="2110207" indent="0">
              <a:buNone/>
              <a:defRPr sz="831"/>
            </a:lvl6pPr>
            <a:lvl7pPr marL="2532248" indent="0">
              <a:buNone/>
              <a:defRPr sz="831"/>
            </a:lvl7pPr>
            <a:lvl8pPr marL="2954289" indent="0">
              <a:buNone/>
              <a:defRPr sz="831"/>
            </a:lvl8pPr>
            <a:lvl9pPr marL="3376331" indent="0">
              <a:buNone/>
              <a:defRPr sz="83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64A77-5A51-4B23-9F48-BCC15F0C40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FA262-5A9A-4DD4-BBE4-D009DCE42E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355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5616" y="58614"/>
            <a:ext cx="6912768" cy="11381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2678" y="1484785"/>
            <a:ext cx="7311582" cy="4641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  <a:endParaRPr lang="pl-PL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AC864A77-5A51-4B23-9F48-BCC15F0C40A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6/10/2015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613FA262-5A9A-4DD4-BBE4-D009DCE42E9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59929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844083" rtl="0" eaLnBrk="1" latinLnBrk="0" hangingPunct="1">
        <a:spcBef>
          <a:spcPct val="0"/>
        </a:spcBef>
        <a:buNone/>
        <a:defRPr sz="4062" b="1" kern="1200">
          <a:solidFill>
            <a:srgbClr val="F7403A"/>
          </a:solidFill>
          <a:latin typeface="Kozuka Gothic Pr6N B" pitchFamily="34" charset="-128"/>
          <a:ea typeface="Kozuka Gothic Pr6N B" pitchFamily="34" charset="-128"/>
          <a:cs typeface="+mj-cs"/>
        </a:defRPr>
      </a:lvl1pPr>
    </p:titleStyle>
    <p:bodyStyle>
      <a:lvl1pPr marL="316531" indent="-316531" algn="l" defTabSz="844083" rtl="0" eaLnBrk="1" latinLnBrk="0" hangingPunct="1">
        <a:spcBef>
          <a:spcPct val="20000"/>
        </a:spcBef>
        <a:buFontTx/>
        <a:buBlip>
          <a:blip r:embed="rId14"/>
        </a:buBlip>
        <a:defRPr sz="2954" kern="1200">
          <a:solidFill>
            <a:srgbClr val="57584F"/>
          </a:solidFill>
          <a:latin typeface="+mn-lt"/>
          <a:ea typeface="+mn-ea"/>
          <a:cs typeface="+mn-cs"/>
        </a:defRPr>
      </a:lvl1pPr>
      <a:lvl2pPr marL="844083" indent="-422041" algn="l" defTabSz="844083" rtl="0" eaLnBrk="1" latinLnBrk="0" hangingPunct="1">
        <a:spcBef>
          <a:spcPct val="20000"/>
        </a:spcBef>
        <a:buFontTx/>
        <a:buBlip>
          <a:blip r:embed="rId15"/>
        </a:buBlip>
        <a:defRPr sz="2585" kern="1200">
          <a:solidFill>
            <a:srgbClr val="57584F"/>
          </a:solidFill>
          <a:latin typeface="+mn-lt"/>
          <a:ea typeface="+mn-ea"/>
          <a:cs typeface="+mn-cs"/>
        </a:defRPr>
      </a:lvl2pPr>
      <a:lvl3pPr marL="1160614" indent="-316531" algn="l" defTabSz="844083" rtl="0" eaLnBrk="1" latinLnBrk="0" hangingPunct="1">
        <a:spcBef>
          <a:spcPct val="20000"/>
        </a:spcBef>
        <a:buFontTx/>
        <a:buBlip>
          <a:blip r:embed="rId16"/>
        </a:buBlip>
        <a:defRPr sz="2215" kern="1200">
          <a:solidFill>
            <a:srgbClr val="57584F"/>
          </a:solidFill>
          <a:latin typeface="+mn-lt"/>
          <a:ea typeface="+mn-ea"/>
          <a:cs typeface="+mn-cs"/>
        </a:defRPr>
      </a:lvl3pPr>
      <a:lvl4pPr marL="1266124" indent="0" algn="l" defTabSz="844083" rtl="0" eaLnBrk="1" latinLnBrk="0" hangingPunct="1">
        <a:spcBef>
          <a:spcPct val="20000"/>
        </a:spcBef>
        <a:buFontTx/>
        <a:buNone/>
        <a:defRPr sz="1846" kern="1200">
          <a:solidFill>
            <a:srgbClr val="57584F"/>
          </a:solidFill>
          <a:latin typeface="+mn-lt"/>
          <a:ea typeface="+mn-ea"/>
          <a:cs typeface="+mn-cs"/>
        </a:defRPr>
      </a:lvl4pPr>
      <a:lvl5pPr marL="1688165" indent="0" algn="l" defTabSz="844083" rtl="0" eaLnBrk="1" latinLnBrk="0" hangingPunct="1">
        <a:spcBef>
          <a:spcPct val="20000"/>
        </a:spcBef>
        <a:buFontTx/>
        <a:buNone/>
        <a:defRPr sz="1846" kern="1200">
          <a:solidFill>
            <a:srgbClr val="57584F"/>
          </a:solidFill>
          <a:latin typeface="+mn-lt"/>
          <a:ea typeface="+mn-ea"/>
          <a:cs typeface="+mn-cs"/>
        </a:defRPr>
      </a:lvl5pPr>
      <a:lvl6pPr marL="2321227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9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7pPr>
      <a:lvl8pPr marL="3165310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8pPr>
      <a:lvl9pPr marL="3587351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3.jpg"/><Relationship Id="rId7" Type="http://schemas.openxmlformats.org/officeDocument/2006/relationships/image" Target="../media/image2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4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image" Target="../media/image28.jpeg"/><Relationship Id="rId7" Type="http://schemas.openxmlformats.org/officeDocument/2006/relationships/image" Target="../media/image3.jp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mailto:kmoraczewska@techsoupglobal.org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image" Target="../media/image12.jpg"/><Relationship Id="rId7" Type="http://schemas.openxmlformats.org/officeDocument/2006/relationships/image" Target="../media/image16.jp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11" Type="http://schemas.openxmlformats.org/officeDocument/2006/relationships/image" Target="../media/image20.png"/><Relationship Id="rId5" Type="http://schemas.openxmlformats.org/officeDocument/2006/relationships/image" Target="../media/image14.jpg"/><Relationship Id="rId10" Type="http://schemas.openxmlformats.org/officeDocument/2006/relationships/image" Target="../media/image19.jpeg"/><Relationship Id="rId4" Type="http://schemas.openxmlformats.org/officeDocument/2006/relationships/image" Target="../media/image13.jpeg"/><Relationship Id="rId9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echnologie.org.pl/join/intro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50702" y="3284984"/>
            <a:ext cx="6663509" cy="1356946"/>
          </a:xfrm>
        </p:spPr>
        <p:txBody>
          <a:bodyPr>
            <a:noAutofit/>
          </a:bodyPr>
          <a:lstStyle/>
          <a:p>
            <a:r>
              <a:rPr lang="pl-PL" sz="4000" dirty="0"/>
              <a:t>Nowe technologie szansą rozwoju organizacji pozarządowych </a:t>
            </a:r>
            <a:r>
              <a:rPr lang="pl-PL" sz="3700" dirty="0"/>
              <a:t/>
            </a:r>
            <a:br>
              <a:rPr lang="pl-PL" sz="3700" dirty="0"/>
            </a:br>
            <a:endParaRPr lang="en-US" sz="37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32008" y="4574956"/>
            <a:ext cx="5982203" cy="1363069"/>
          </a:xfrm>
        </p:spPr>
        <p:txBody>
          <a:bodyPr>
            <a:normAutofit/>
          </a:bodyPr>
          <a:lstStyle/>
          <a:p>
            <a:pPr algn="r"/>
            <a:r>
              <a:rPr lang="pl-PL" sz="2800" dirty="0" smtClean="0"/>
              <a:t>Karolina Moraczewska</a:t>
            </a:r>
            <a:endParaRPr lang="pl-PL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433189"/>
            <a:ext cx="2237234" cy="223723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5650042"/>
            <a:ext cx="2667729" cy="749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20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Kto kwalifikuje się do programu?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678" y="1634340"/>
            <a:ext cx="3389915" cy="199406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800" dirty="0" err="1"/>
              <a:t>Organizacje</a:t>
            </a:r>
            <a:r>
              <a:rPr lang="en-US" sz="1800" dirty="0"/>
              <a:t> </a:t>
            </a:r>
            <a:r>
              <a:rPr lang="en-US" sz="1800" dirty="0" err="1"/>
              <a:t>po</a:t>
            </a:r>
            <a:r>
              <a:rPr lang="pl-PL" sz="1800" dirty="0"/>
              <a:t>ż</a:t>
            </a:r>
            <a:r>
              <a:rPr lang="en-US" sz="1800" dirty="0" err="1"/>
              <a:t>ytku</a:t>
            </a:r>
            <a:r>
              <a:rPr lang="en-US" sz="1800" dirty="0"/>
              <a:t> </a:t>
            </a:r>
            <a:r>
              <a:rPr lang="en-US" sz="1800" dirty="0" err="1"/>
              <a:t>publicznego</a:t>
            </a:r>
            <a:endParaRPr lang="en-US" sz="18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638469" y="1634340"/>
            <a:ext cx="3389915" cy="1994067"/>
          </a:xfrm>
          <a:prstGeom prst="rect">
            <a:avLst/>
          </a:prstGeom>
        </p:spPr>
        <p:txBody>
          <a:bodyPr vert="horz" lIns="84406" tIns="42203" rIns="84406" bIns="42203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sz="3200" kern="1200">
                <a:solidFill>
                  <a:srgbClr val="57584F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2800" kern="1200">
                <a:solidFill>
                  <a:srgbClr val="57584F"/>
                </a:solidFill>
                <a:latin typeface="+mn-lt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2400" kern="1200">
                <a:solidFill>
                  <a:srgbClr val="57584F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Tx/>
              <a:buNone/>
              <a:defRPr sz="2000" kern="1200">
                <a:solidFill>
                  <a:srgbClr val="57584F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Tx/>
              <a:buNone/>
              <a:defRPr sz="2000" kern="1200">
                <a:solidFill>
                  <a:srgbClr val="57584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None/>
            </a:pPr>
            <a:r>
              <a:rPr lang="pl-PL" sz="1800" dirty="0"/>
              <a:t>Stowarzyszenia i Fundacje</a:t>
            </a:r>
            <a:endParaRPr lang="en-US" sz="1800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982678" y="3827814"/>
            <a:ext cx="3389915" cy="1994067"/>
          </a:xfrm>
          <a:prstGeom prst="rect">
            <a:avLst/>
          </a:prstGeom>
        </p:spPr>
        <p:txBody>
          <a:bodyPr vert="horz" lIns="84406" tIns="42203" rIns="84406" bIns="42203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sz="3200" kern="1200">
                <a:solidFill>
                  <a:srgbClr val="57584F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2800" kern="1200">
                <a:solidFill>
                  <a:srgbClr val="57584F"/>
                </a:solidFill>
                <a:latin typeface="+mn-lt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2400" kern="1200">
                <a:solidFill>
                  <a:srgbClr val="57584F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Tx/>
              <a:buNone/>
              <a:defRPr sz="2000" kern="1200">
                <a:solidFill>
                  <a:srgbClr val="57584F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Tx/>
              <a:buNone/>
              <a:defRPr sz="2000" kern="1200">
                <a:solidFill>
                  <a:srgbClr val="57584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None/>
            </a:pPr>
            <a:r>
              <a:rPr lang="pl-PL" sz="1800" dirty="0"/>
              <a:t>Organizacje kościelne</a:t>
            </a:r>
            <a:endParaRPr lang="en-US" sz="1800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638469" y="3827814"/>
            <a:ext cx="3389915" cy="1994067"/>
          </a:xfrm>
          <a:prstGeom prst="rect">
            <a:avLst/>
          </a:prstGeom>
        </p:spPr>
        <p:txBody>
          <a:bodyPr vert="horz" lIns="84406" tIns="42203" rIns="84406" bIns="42203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sz="3200" kern="1200">
                <a:solidFill>
                  <a:srgbClr val="57584F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2800" kern="1200">
                <a:solidFill>
                  <a:srgbClr val="57584F"/>
                </a:solidFill>
                <a:latin typeface="+mn-lt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2400" kern="1200">
                <a:solidFill>
                  <a:srgbClr val="57584F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Tx/>
              <a:buNone/>
              <a:defRPr sz="2000" kern="1200">
                <a:solidFill>
                  <a:srgbClr val="57584F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Tx/>
              <a:buNone/>
              <a:defRPr sz="2000" kern="1200">
                <a:solidFill>
                  <a:srgbClr val="57584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None/>
            </a:pPr>
            <a:r>
              <a:rPr lang="pl-PL" sz="1800" dirty="0"/>
              <a:t>Muzea i Biblioteki</a:t>
            </a:r>
            <a:endParaRPr lang="en-US" sz="18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429" y="4143776"/>
            <a:ext cx="2326414" cy="153026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9626" y="4354543"/>
            <a:ext cx="1927601" cy="126793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558" y="2163164"/>
            <a:ext cx="1924414" cy="126583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5260" y="2050771"/>
            <a:ext cx="2196332" cy="1444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657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Przykładowe zamówienie</a:t>
            </a:r>
            <a:endParaRPr lang="pl-PL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04428761"/>
              </p:ext>
            </p:extLst>
          </p:nvPr>
        </p:nvGraphicFramePr>
        <p:xfrm>
          <a:off x="899592" y="2348880"/>
          <a:ext cx="7560839" cy="2088231"/>
        </p:xfrm>
        <a:graphic>
          <a:graphicData uri="http://schemas.openxmlformats.org/drawingml/2006/table">
            <a:tbl>
              <a:tblPr firstRow="1" lastRow="1">
                <a:tableStyleId>{5C22544A-7EE6-4342-B048-85BDC9FD1C3A}</a:tableStyleId>
              </a:tblPr>
              <a:tblGrid>
                <a:gridCol w="2860859"/>
                <a:gridCol w="1521250"/>
                <a:gridCol w="1964001"/>
                <a:gridCol w="1214729"/>
              </a:tblGrid>
              <a:tr h="271470"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1400" u="none" strike="noStrike" dirty="0">
                          <a:effectLst/>
                        </a:rPr>
                        <a:t>Produkt</a:t>
                      </a:r>
                      <a:endParaRPr lang="pl-PL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87" marR="6587" marT="6587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1400" u="none" strike="noStrike" dirty="0">
                          <a:effectLst/>
                        </a:rPr>
                        <a:t>Wartość rynkowa</a:t>
                      </a:r>
                      <a:endParaRPr lang="pl-PL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87" marR="6587" marT="6587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1400" u="none" strike="noStrike">
                          <a:effectLst/>
                        </a:rPr>
                        <a:t>Opłata w Technologie*</a:t>
                      </a:r>
                      <a:endParaRPr lang="pl-PL" sz="14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87" marR="6587" marT="6587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1400" u="none" strike="noStrike">
                          <a:effectLst/>
                        </a:rPr>
                        <a:t>Oszczędność</a:t>
                      </a:r>
                      <a:endParaRPr lang="pl-PL" sz="14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87" marR="6587" marT="6587" marB="0" anchor="ctr"/>
                </a:tc>
              </a:tr>
              <a:tr h="522059"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1400" u="none" strike="noStrike">
                          <a:effectLst/>
                        </a:rPr>
                        <a:t>System Operacyjny Windows - pełna wersja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87" marR="6587" marT="658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u="none" strike="noStrike">
                          <a:effectLst/>
                        </a:rPr>
                        <a:t>PLN 700.00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87" marR="6587" marT="658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1" u="none" strike="noStrike">
                          <a:effectLst/>
                        </a:rPr>
                        <a:t>PLN 28.79</a:t>
                      </a:r>
                      <a:endParaRPr lang="pl-PL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87" marR="6587" marT="658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u="none" strike="noStrike">
                          <a:effectLst/>
                        </a:rPr>
                        <a:t>PLN 671.21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87" marR="6587" marT="6587" marB="0" anchor="ctr"/>
                </a:tc>
              </a:tr>
              <a:tr h="257548"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1400" u="none" strike="noStrike">
                          <a:effectLst/>
                        </a:rPr>
                        <a:t>Microsoft Project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87" marR="6587" marT="658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u="none" strike="noStrike">
                          <a:effectLst/>
                        </a:rPr>
                        <a:t>PLN 3,300.00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87" marR="6587" marT="658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1" u="none" strike="noStrike">
                          <a:effectLst/>
                        </a:rPr>
                        <a:t>PLN 159.40</a:t>
                      </a:r>
                      <a:endParaRPr lang="pl-PL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87" marR="6587" marT="658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u="none" strike="noStrike">
                          <a:effectLst/>
                        </a:rPr>
                        <a:t>PLN 3,140.60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87" marR="6587" marT="6587" marB="0" anchor="ctr"/>
                </a:tc>
              </a:tr>
              <a:tr h="257548"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1400" u="none" strike="noStrike">
                          <a:effectLst/>
                        </a:rPr>
                        <a:t>Microsoft Office 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87" marR="6587" marT="658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u="none" strike="noStrike">
                          <a:effectLst/>
                        </a:rPr>
                        <a:t>PLN 2,184.00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87" marR="6587" marT="658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1" u="none" strike="noStrike">
                          <a:effectLst/>
                        </a:rPr>
                        <a:t>PLN 106.26</a:t>
                      </a:r>
                      <a:endParaRPr lang="pl-PL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87" marR="6587" marT="658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u="none" strike="noStrike">
                          <a:effectLst/>
                        </a:rPr>
                        <a:t>PLN 2,077.74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87" marR="6587" marT="6587" marB="0" anchor="ctr"/>
                </a:tc>
              </a:tr>
              <a:tr h="257548"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1400" u="none" strike="noStrike">
                          <a:effectLst/>
                        </a:rPr>
                        <a:t>Acrobat XI Pro Win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87" marR="6587" marT="658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u="none" strike="noStrike">
                          <a:effectLst/>
                        </a:rPr>
                        <a:t>PLN 1,665.00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87" marR="6587" marT="658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1" u="none" strike="noStrike">
                          <a:effectLst/>
                        </a:rPr>
                        <a:t>PLN 183.58</a:t>
                      </a:r>
                      <a:endParaRPr lang="pl-PL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87" marR="6587" marT="658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u="none" strike="noStrike">
                          <a:effectLst/>
                        </a:rPr>
                        <a:t>PLN 1,481.42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87" marR="6587" marT="6587" marB="0" anchor="ctr"/>
                </a:tc>
              </a:tr>
              <a:tr h="257548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u="none" strike="noStrike">
                          <a:effectLst/>
                        </a:rPr>
                        <a:t>Norton Security subskrypcja 1 rok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87" marR="6587" marT="658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u="none" strike="noStrike">
                          <a:effectLst/>
                        </a:rPr>
                        <a:t>PLN 293.00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87" marR="6587" marT="658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1" u="none" strike="noStrike">
                          <a:effectLst/>
                        </a:rPr>
                        <a:t>PLN 30.75</a:t>
                      </a:r>
                      <a:endParaRPr lang="pl-PL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87" marR="6587" marT="658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u="none" strike="noStrike">
                          <a:effectLst/>
                        </a:rPr>
                        <a:t>PLN 262.25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87" marR="6587" marT="6587" marB="0" anchor="ctr"/>
                </a:tc>
              </a:tr>
              <a:tr h="264510"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1400" u="none" strike="noStrike" dirty="0">
                          <a:effectLst/>
                        </a:rPr>
                        <a:t>RAZEM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87" marR="6587" marT="658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u="none" strike="noStrike" dirty="0">
                          <a:effectLst/>
                        </a:rPr>
                        <a:t>PLN 8,142.00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87" marR="6587" marT="658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1" u="none" strike="noStrike" dirty="0">
                          <a:effectLst/>
                        </a:rPr>
                        <a:t>PLN 508.78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87" marR="6587" marT="658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u="none" strike="noStrike" dirty="0">
                          <a:effectLst/>
                        </a:rPr>
                        <a:t>PLN 7,633.22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87" marR="6587" marT="6587" marB="0" anchor="ctr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71600" y="4437112"/>
            <a:ext cx="60784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4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*Opłata w programie Technologie.org.pl to około 5-20% wartości rynkowej.</a:t>
            </a:r>
            <a:endParaRPr lang="pl-PL" sz="14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542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Edukacja, seminaria, warsztaty</a:t>
            </a:r>
            <a:endParaRPr lang="pl-PL" dirty="0"/>
          </a:p>
        </p:txBody>
      </p:sp>
      <p:pic>
        <p:nvPicPr>
          <p:cNvPr id="4098" name="Picture 2" descr="https://fbcdn-sphotos-f-a.akamaihd.net/hphotos-ak-xta1/t31.0-8/11061266_800542966708650_7780030551413010777_o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064" y="3717032"/>
            <a:ext cx="7312025" cy="2520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ubtitle 2"/>
          <p:cNvSpPr txBox="1">
            <a:spLocks/>
          </p:cNvSpPr>
          <p:nvPr/>
        </p:nvSpPr>
        <p:spPr>
          <a:xfrm>
            <a:off x="910184" y="1412776"/>
            <a:ext cx="6914466" cy="25153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16531" indent="-316531" algn="l" defTabSz="844083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2954" kern="1200">
                <a:solidFill>
                  <a:srgbClr val="57584F"/>
                </a:solidFill>
                <a:latin typeface="+mn-lt"/>
                <a:ea typeface="+mn-ea"/>
                <a:cs typeface="+mn-cs"/>
              </a:defRPr>
            </a:lvl1pPr>
            <a:lvl2pPr marL="844083" indent="-422041" algn="l" defTabSz="844083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2585" kern="1200">
                <a:solidFill>
                  <a:srgbClr val="57584F"/>
                </a:solidFill>
                <a:latin typeface="+mn-lt"/>
                <a:ea typeface="+mn-ea"/>
                <a:cs typeface="+mn-cs"/>
              </a:defRPr>
            </a:lvl2pPr>
            <a:lvl3pPr marL="1160614" indent="-316531" algn="l" defTabSz="844083" rtl="0" eaLnBrk="1" latinLnBrk="0" hangingPunct="1">
              <a:spcBef>
                <a:spcPct val="20000"/>
              </a:spcBef>
              <a:buFontTx/>
              <a:buBlip>
                <a:blip r:embed="rId5"/>
              </a:buBlip>
              <a:defRPr sz="2215" kern="1200">
                <a:solidFill>
                  <a:srgbClr val="57584F"/>
                </a:solidFill>
                <a:latin typeface="+mn-lt"/>
                <a:ea typeface="+mn-ea"/>
                <a:cs typeface="+mn-cs"/>
              </a:defRPr>
            </a:lvl3pPr>
            <a:lvl4pPr marL="1266124" indent="0" algn="l" defTabSz="844083" rtl="0" eaLnBrk="1" latinLnBrk="0" hangingPunct="1">
              <a:spcBef>
                <a:spcPct val="20000"/>
              </a:spcBef>
              <a:buFontTx/>
              <a:buNone/>
              <a:defRPr sz="1846" kern="1200">
                <a:solidFill>
                  <a:srgbClr val="57584F"/>
                </a:solidFill>
                <a:latin typeface="+mn-lt"/>
                <a:ea typeface="+mn-ea"/>
                <a:cs typeface="+mn-cs"/>
              </a:defRPr>
            </a:lvl4pPr>
            <a:lvl5pPr marL="1688165" indent="0" algn="l" defTabSz="844083" rtl="0" eaLnBrk="1" latinLnBrk="0" hangingPunct="1">
              <a:spcBef>
                <a:spcPct val="20000"/>
              </a:spcBef>
              <a:buFontTx/>
              <a:buNone/>
              <a:defRPr sz="1846" kern="1200">
                <a:solidFill>
                  <a:srgbClr val="57584F"/>
                </a:solidFill>
                <a:latin typeface="+mn-lt"/>
                <a:ea typeface="+mn-ea"/>
                <a:cs typeface="+mn-cs"/>
              </a:defRPr>
            </a:lvl5pPr>
            <a:lvl6pPr marL="2321227" indent="-211021" algn="l" defTabSz="8440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69" indent="-211021" algn="l" defTabSz="8440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65310" indent="-211021" algn="l" defTabSz="8440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587351" indent="-211021" algn="l" defTabSz="8440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pl-PL" sz="2800" dirty="0" smtClean="0"/>
              <a:t>Kameralne spotkania (30-40 osób)</a:t>
            </a:r>
          </a:p>
          <a:p>
            <a:pPr lvl="1"/>
            <a:r>
              <a:rPr lang="pl-PL" sz="2800" dirty="0" smtClean="0"/>
              <a:t>Praktyczne wykorzystanie narzędzia</a:t>
            </a:r>
          </a:p>
          <a:p>
            <a:pPr lvl="1"/>
            <a:r>
              <a:rPr lang="pl-PL" sz="2800" dirty="0"/>
              <a:t>S</a:t>
            </a:r>
            <a:r>
              <a:rPr lang="pl-PL" sz="2800" dirty="0" smtClean="0"/>
              <a:t>tudium przypadku</a:t>
            </a:r>
          </a:p>
          <a:p>
            <a:pPr lvl="1"/>
            <a:r>
              <a:rPr lang="pl-PL" sz="2800" dirty="0" smtClean="0"/>
              <a:t>Sprofilowane </a:t>
            </a:r>
            <a:r>
              <a:rPr lang="pl-PL" sz="2800" smtClean="0"/>
              <a:t>dla NGO</a:t>
            </a:r>
            <a:endParaRPr lang="pl-PL" sz="2800" dirty="0" smtClean="0"/>
          </a:p>
          <a:p>
            <a:pPr lvl="1"/>
            <a:endParaRPr lang="pl-PL" sz="2800" dirty="0"/>
          </a:p>
          <a:p>
            <a:pPr algn="r" fontAlgn="auto">
              <a:spcAft>
                <a:spcPts val="0"/>
              </a:spcAft>
            </a:pPr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982058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Dane po warszawsku</a:t>
            </a:r>
            <a:endParaRPr lang="pl-PL" dirty="0"/>
          </a:p>
        </p:txBody>
      </p:sp>
      <p:pic>
        <p:nvPicPr>
          <p:cNvPr id="3074" name="Picture 2" descr="https://scontent-fra3-1.xx.fbcdn.net/hphotos-xta1/v/t1.0-9/p180x540/11265569_418055211698847_5573585144297198772_n.jpg?oh=89dd63b907bd2d77cfb27140988242fe&amp;oe=55EB5E58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7" t="17515" r="9852"/>
          <a:stretch/>
        </p:blipFill>
        <p:spPr bwMode="auto">
          <a:xfrm>
            <a:off x="4896036" y="1196752"/>
            <a:ext cx="3672408" cy="2712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scontent-fra3-1.xx.fbcdn.net/hphotos-xtp1/v/t1.0-9/11269756_419547491549619_7894735808544661604_n.jpg?oh=d1db0732fdce033bb663e2351f89209b&amp;oe=55F722D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36"/>
          <a:stretch/>
        </p:blipFill>
        <p:spPr bwMode="auto">
          <a:xfrm>
            <a:off x="-17647" y="3909722"/>
            <a:ext cx="5412017" cy="2948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scontent-fra3-1.xx.fbcdn.net/hphotos-ash3/t31.0-8/11206484_419232811581087_7856867597239569713_o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56" r="6627"/>
          <a:stretch/>
        </p:blipFill>
        <p:spPr bwMode="auto">
          <a:xfrm>
            <a:off x="5685263" y="4077072"/>
            <a:ext cx="2592288" cy="2385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01" t="19594" r="6659" b="26802"/>
          <a:stretch/>
        </p:blipFill>
        <p:spPr>
          <a:xfrm>
            <a:off x="919064" y="1470794"/>
            <a:ext cx="3974943" cy="864096"/>
          </a:xfrm>
          <a:prstGeom prst="rect">
            <a:avLst/>
          </a:prstGeom>
        </p:spPr>
      </p:pic>
      <p:sp>
        <p:nvSpPr>
          <p:cNvPr id="8" name="Subtitle 2"/>
          <p:cNvSpPr txBox="1">
            <a:spLocks/>
          </p:cNvSpPr>
          <p:nvPr/>
        </p:nvSpPr>
        <p:spPr>
          <a:xfrm>
            <a:off x="919064" y="2317865"/>
            <a:ext cx="6914466" cy="25153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16531" indent="-316531" algn="l" defTabSz="844083" rtl="0" eaLnBrk="1" latinLnBrk="0" hangingPunct="1">
              <a:spcBef>
                <a:spcPct val="20000"/>
              </a:spcBef>
              <a:buFontTx/>
              <a:buBlip>
                <a:blip r:embed="rId6"/>
              </a:buBlip>
              <a:defRPr sz="2954" kern="1200">
                <a:solidFill>
                  <a:srgbClr val="57584F"/>
                </a:solidFill>
                <a:latin typeface="+mn-lt"/>
                <a:ea typeface="+mn-ea"/>
                <a:cs typeface="+mn-cs"/>
              </a:defRPr>
            </a:lvl1pPr>
            <a:lvl2pPr marL="844083" indent="-422041" algn="l" defTabSz="844083" rtl="0" eaLnBrk="1" latinLnBrk="0" hangingPunct="1">
              <a:spcBef>
                <a:spcPct val="20000"/>
              </a:spcBef>
              <a:buFontTx/>
              <a:buBlip>
                <a:blip r:embed="rId7"/>
              </a:buBlip>
              <a:defRPr sz="2585" kern="1200">
                <a:solidFill>
                  <a:srgbClr val="57584F"/>
                </a:solidFill>
                <a:latin typeface="+mn-lt"/>
                <a:ea typeface="+mn-ea"/>
                <a:cs typeface="+mn-cs"/>
              </a:defRPr>
            </a:lvl2pPr>
            <a:lvl3pPr marL="1160614" indent="-316531" algn="l" defTabSz="844083" rtl="0" eaLnBrk="1" latinLnBrk="0" hangingPunct="1">
              <a:spcBef>
                <a:spcPct val="20000"/>
              </a:spcBef>
              <a:buFontTx/>
              <a:buBlip>
                <a:blip r:embed="rId8"/>
              </a:buBlip>
              <a:defRPr sz="2215" kern="1200">
                <a:solidFill>
                  <a:srgbClr val="57584F"/>
                </a:solidFill>
                <a:latin typeface="+mn-lt"/>
                <a:ea typeface="+mn-ea"/>
                <a:cs typeface="+mn-cs"/>
              </a:defRPr>
            </a:lvl3pPr>
            <a:lvl4pPr marL="1266124" indent="0" algn="l" defTabSz="844083" rtl="0" eaLnBrk="1" latinLnBrk="0" hangingPunct="1">
              <a:spcBef>
                <a:spcPct val="20000"/>
              </a:spcBef>
              <a:buFontTx/>
              <a:buNone/>
              <a:defRPr sz="1846" kern="1200">
                <a:solidFill>
                  <a:srgbClr val="57584F"/>
                </a:solidFill>
                <a:latin typeface="+mn-lt"/>
                <a:ea typeface="+mn-ea"/>
                <a:cs typeface="+mn-cs"/>
              </a:defRPr>
            </a:lvl4pPr>
            <a:lvl5pPr marL="1688165" indent="0" algn="l" defTabSz="844083" rtl="0" eaLnBrk="1" latinLnBrk="0" hangingPunct="1">
              <a:spcBef>
                <a:spcPct val="20000"/>
              </a:spcBef>
              <a:buFontTx/>
              <a:buNone/>
              <a:defRPr sz="1846" kern="1200">
                <a:solidFill>
                  <a:srgbClr val="57584F"/>
                </a:solidFill>
                <a:latin typeface="+mn-lt"/>
                <a:ea typeface="+mn-ea"/>
                <a:cs typeface="+mn-cs"/>
              </a:defRPr>
            </a:lvl5pPr>
            <a:lvl6pPr marL="2321227" indent="-211021" algn="l" defTabSz="8440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69" indent="-211021" algn="l" defTabSz="8440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65310" indent="-211021" algn="l" defTabSz="8440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587351" indent="-211021" algn="l" defTabSz="8440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pl-PL" sz="2800" dirty="0" smtClean="0"/>
              <a:t>Otwarte dane</a:t>
            </a:r>
          </a:p>
          <a:p>
            <a:pPr lvl="1"/>
            <a:r>
              <a:rPr lang="pl-PL" sz="2800" dirty="0" smtClean="0"/>
              <a:t>Międzysektorowe</a:t>
            </a:r>
          </a:p>
          <a:p>
            <a:pPr lvl="1"/>
            <a:r>
              <a:rPr lang="pl-PL" sz="2800" dirty="0" smtClean="0"/>
              <a:t>Innowacyjne</a:t>
            </a:r>
            <a:endParaRPr lang="pl-PL" sz="2800" dirty="0"/>
          </a:p>
          <a:p>
            <a:pPr algn="r" fontAlgn="auto">
              <a:spcAft>
                <a:spcPts val="0"/>
              </a:spcAft>
            </a:pPr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526664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NetWtorek</a:t>
            </a:r>
            <a:endParaRPr lang="pl-PL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59632" y="2780928"/>
            <a:ext cx="6887885" cy="35642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267816"/>
            <a:ext cx="1351581" cy="1351581"/>
          </a:xfrm>
          <a:prstGeom prst="rect">
            <a:avLst/>
          </a:prstGeom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3707904" y="1213169"/>
            <a:ext cx="6914466" cy="25153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16531" indent="-316531" algn="l" defTabSz="844083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2954" kern="1200">
                <a:solidFill>
                  <a:srgbClr val="57584F"/>
                </a:solidFill>
                <a:latin typeface="+mn-lt"/>
                <a:ea typeface="+mn-ea"/>
                <a:cs typeface="+mn-cs"/>
              </a:defRPr>
            </a:lvl1pPr>
            <a:lvl2pPr marL="844083" indent="-422041" algn="l" defTabSz="844083" rtl="0" eaLnBrk="1" latinLnBrk="0" hangingPunct="1">
              <a:spcBef>
                <a:spcPct val="20000"/>
              </a:spcBef>
              <a:buFontTx/>
              <a:buBlip>
                <a:blip r:embed="rId5"/>
              </a:buBlip>
              <a:defRPr sz="2585" kern="1200">
                <a:solidFill>
                  <a:srgbClr val="57584F"/>
                </a:solidFill>
                <a:latin typeface="+mn-lt"/>
                <a:ea typeface="+mn-ea"/>
                <a:cs typeface="+mn-cs"/>
              </a:defRPr>
            </a:lvl2pPr>
            <a:lvl3pPr marL="1160614" indent="-316531" algn="l" defTabSz="844083" rtl="0" eaLnBrk="1" latinLnBrk="0" hangingPunct="1">
              <a:spcBef>
                <a:spcPct val="20000"/>
              </a:spcBef>
              <a:buFontTx/>
              <a:buBlip>
                <a:blip r:embed="rId6"/>
              </a:buBlip>
              <a:defRPr sz="2215" kern="1200">
                <a:solidFill>
                  <a:srgbClr val="57584F"/>
                </a:solidFill>
                <a:latin typeface="+mn-lt"/>
                <a:ea typeface="+mn-ea"/>
                <a:cs typeface="+mn-cs"/>
              </a:defRPr>
            </a:lvl3pPr>
            <a:lvl4pPr marL="1266124" indent="0" algn="l" defTabSz="844083" rtl="0" eaLnBrk="1" latinLnBrk="0" hangingPunct="1">
              <a:spcBef>
                <a:spcPct val="20000"/>
              </a:spcBef>
              <a:buFontTx/>
              <a:buNone/>
              <a:defRPr sz="1846" kern="1200">
                <a:solidFill>
                  <a:srgbClr val="57584F"/>
                </a:solidFill>
                <a:latin typeface="+mn-lt"/>
                <a:ea typeface="+mn-ea"/>
                <a:cs typeface="+mn-cs"/>
              </a:defRPr>
            </a:lvl4pPr>
            <a:lvl5pPr marL="1688165" indent="0" algn="l" defTabSz="844083" rtl="0" eaLnBrk="1" latinLnBrk="0" hangingPunct="1">
              <a:spcBef>
                <a:spcPct val="20000"/>
              </a:spcBef>
              <a:buFontTx/>
              <a:buNone/>
              <a:defRPr sz="1846" kern="1200">
                <a:solidFill>
                  <a:srgbClr val="57584F"/>
                </a:solidFill>
                <a:latin typeface="+mn-lt"/>
                <a:ea typeface="+mn-ea"/>
                <a:cs typeface="+mn-cs"/>
              </a:defRPr>
            </a:lvl5pPr>
            <a:lvl6pPr marL="2321227" indent="-211021" algn="l" defTabSz="8440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69" indent="-211021" algn="l" defTabSz="8440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65310" indent="-211021" algn="l" defTabSz="8440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587351" indent="-211021" algn="l" defTabSz="8440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pl-PL" sz="3000" dirty="0" smtClean="0"/>
              <a:t>Nieformalne spotkania</a:t>
            </a:r>
          </a:p>
          <a:p>
            <a:pPr lvl="1"/>
            <a:r>
              <a:rPr lang="pl-PL" sz="3000" dirty="0" smtClean="0"/>
              <a:t>Lokalna inicjatywa</a:t>
            </a:r>
          </a:p>
          <a:p>
            <a:pPr lvl="1"/>
            <a:r>
              <a:rPr lang="pl-PL" sz="3000" dirty="0" smtClean="0"/>
              <a:t>Społeczność </a:t>
            </a:r>
            <a:r>
              <a:rPr lang="pl-PL" sz="3000" dirty="0" err="1" smtClean="0"/>
              <a:t>tech</a:t>
            </a:r>
            <a:r>
              <a:rPr lang="pl-PL" sz="3000" dirty="0" smtClean="0"/>
              <a:t> i NGO</a:t>
            </a:r>
          </a:p>
          <a:p>
            <a:pPr lvl="1"/>
            <a:endParaRPr lang="pl-PL" sz="2800" dirty="0"/>
          </a:p>
          <a:p>
            <a:pPr algn="r" fontAlgn="auto">
              <a:spcAft>
                <a:spcPts val="0"/>
              </a:spcAft>
            </a:pPr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715646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6807" y="2924944"/>
            <a:ext cx="4970385" cy="1397297"/>
          </a:xfrm>
        </p:spPr>
      </p:pic>
    </p:spTree>
    <p:extLst>
      <p:ext uri="{BB962C8B-B14F-4D97-AF65-F5344CB8AC3E}">
        <p14:creationId xmlns:p14="http://schemas.microsoft.com/office/powerpoint/2010/main" val="933716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1190630" y="1700808"/>
            <a:ext cx="6513954" cy="1614042"/>
          </a:xfrm>
        </p:spPr>
        <p:txBody>
          <a:bodyPr>
            <a:normAutofit/>
          </a:bodyPr>
          <a:lstStyle/>
          <a:p>
            <a:pPr algn="l"/>
            <a:r>
              <a:rPr lang="pl-PL" sz="2800" dirty="0"/>
              <a:t>Zapraszamy </a:t>
            </a:r>
            <a:r>
              <a:rPr lang="pl-PL" sz="2800" dirty="0" smtClean="0"/>
              <a:t>organizacje pozarządowe z Państwa regionów do </a:t>
            </a:r>
            <a:r>
              <a:rPr lang="pl-PL" sz="2800" dirty="0"/>
              <a:t>współpracy w ramach programu </a:t>
            </a:r>
            <a:r>
              <a:rPr lang="pl-PL" sz="2800" dirty="0" smtClean="0"/>
              <a:t>Technologie.org.pl!</a:t>
            </a:r>
            <a:endParaRPr lang="en-US" sz="2800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755576" y="3717032"/>
            <a:ext cx="6912768" cy="1588320"/>
          </a:xfrm>
        </p:spPr>
        <p:txBody>
          <a:bodyPr>
            <a:normAutofit fontScale="85000" lnSpcReduction="10000"/>
          </a:bodyPr>
          <a:lstStyle/>
          <a:p>
            <a:r>
              <a:rPr lang="pl-PL" sz="2800" b="1" dirty="0" smtClean="0"/>
              <a:t>Kontakt:</a:t>
            </a:r>
            <a:endParaRPr lang="pl-PL" sz="2800" dirty="0"/>
          </a:p>
          <a:p>
            <a:r>
              <a:rPr lang="pl-PL" sz="2400" dirty="0" smtClean="0"/>
              <a:t>Telefon: 22 502 29 82</a:t>
            </a:r>
          </a:p>
          <a:p>
            <a:r>
              <a:rPr lang="pl-PL" sz="2400" dirty="0" smtClean="0"/>
              <a:t>Email: </a:t>
            </a:r>
            <a:r>
              <a:rPr lang="pl-PL" sz="2400" dirty="0" smtClean="0">
                <a:hlinkClick r:id="rId2"/>
              </a:rPr>
              <a:t>kmoraczewska@techsoupglobal.org</a:t>
            </a:r>
            <a:endParaRPr lang="pl-PL" sz="2400" dirty="0" smtClean="0"/>
          </a:p>
          <a:p>
            <a:r>
              <a:rPr lang="pl-PL" sz="2400" dirty="0" smtClean="0"/>
              <a:t>Osoby kontaktowe: </a:t>
            </a:r>
            <a:r>
              <a:rPr lang="pl-PL" sz="2400" dirty="0"/>
              <a:t>Karolina </a:t>
            </a:r>
            <a:r>
              <a:rPr lang="pl-PL" sz="2400" dirty="0" smtClean="0"/>
              <a:t>Moraczewska, Wojciech Rustecki</a:t>
            </a:r>
            <a:endParaRPr lang="en-US" sz="2400" dirty="0"/>
          </a:p>
        </p:txBody>
      </p:sp>
      <p:sp>
        <p:nvSpPr>
          <p:cNvPr id="2" name="Rectangle 1"/>
          <p:cNvSpPr/>
          <p:nvPr/>
        </p:nvSpPr>
        <p:spPr>
          <a:xfrm>
            <a:off x="4447607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20488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026" name="Picture 2" descr="http://www.executive-club.com.pl/wp-content/uploads/2015/03/logo_siemacha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324" y="2564904"/>
            <a:ext cx="7201977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2847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SIEMACHA</a:t>
            </a:r>
            <a:endParaRPr lang="pl-PL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89574650"/>
              </p:ext>
            </p:extLst>
          </p:nvPr>
        </p:nvGraphicFramePr>
        <p:xfrm>
          <a:off x="971600" y="1772816"/>
          <a:ext cx="7312027" cy="36040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007"/>
                <a:gridCol w="2769442"/>
                <a:gridCol w="2714578"/>
              </a:tblGrid>
              <a:tr h="360511">
                <a:tc>
                  <a:txBody>
                    <a:bodyPr/>
                    <a:lstStyle/>
                    <a:p>
                      <a:r>
                        <a:rPr lang="pl-PL" dirty="0" smtClean="0"/>
                        <a:t>Co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Przed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Po</a:t>
                      </a:r>
                      <a:endParaRPr lang="pl-P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sz="1662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 Księgowość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Brak</a:t>
                      </a:r>
                      <a:r>
                        <a:rPr lang="pl-PL" baseline="0" dirty="0" smtClean="0"/>
                        <a:t> dostępu do danych dla oddziałów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Wspólny </a:t>
                      </a:r>
                      <a:r>
                        <a:rPr lang="pl-PL" baseline="0" dirty="0" smtClean="0"/>
                        <a:t>dostęp</a:t>
                      </a:r>
                      <a:endParaRPr lang="pl-P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sz="1662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 Umawianie konsultacji i spotkań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Rozproszone</a:t>
                      </a:r>
                      <a:r>
                        <a:rPr lang="pl-PL" baseline="0" dirty="0" smtClean="0"/>
                        <a:t> kalendarze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Dzielone kalendarze</a:t>
                      </a:r>
                      <a:endParaRPr lang="pl-P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8440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62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 Komunikacja między oddziałami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Dużo maili, telefonów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Mniej komunikacji bieżącej</a:t>
                      </a:r>
                      <a:endParaRPr lang="pl-P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8440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62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 Dzielenie się dokumentami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Brak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Praca</a:t>
                      </a:r>
                      <a:r>
                        <a:rPr lang="pl-PL" baseline="0" dirty="0" smtClean="0"/>
                        <a:t> w chmurze</a:t>
                      </a:r>
                      <a:endParaRPr lang="pl-P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8440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62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 Zarządzanie zasobami</a:t>
                      </a:r>
                      <a:endParaRPr lang="pl-PL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Oddzielny</a:t>
                      </a:r>
                      <a:r>
                        <a:rPr lang="pl-PL" baseline="0" dirty="0" smtClean="0"/>
                        <a:t> system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Integracja</a:t>
                      </a:r>
                      <a:r>
                        <a:rPr lang="pl-PL" baseline="0" dirty="0" smtClean="0"/>
                        <a:t> z CRM</a:t>
                      </a:r>
                      <a:endParaRPr lang="pl-PL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6864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2050" name="Picture 2" descr="http://www.siepomaga.pl/img/siepomaga/uploads/foundation/photo/322/fho_logo_siepomaga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5" t="16352" r="3550" b="25045"/>
          <a:stretch/>
        </p:blipFill>
        <p:spPr bwMode="auto">
          <a:xfrm>
            <a:off x="971600" y="1916832"/>
            <a:ext cx="7332817" cy="3384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0575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Hospicjum Onkologiczne św. Krzysztofa</a:t>
            </a:r>
            <a:endParaRPr lang="pl-PL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90013695"/>
              </p:ext>
            </p:extLst>
          </p:nvPr>
        </p:nvGraphicFramePr>
        <p:xfrm>
          <a:off x="1043608" y="2132856"/>
          <a:ext cx="7312027" cy="2525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121"/>
                <a:gridCol w="2808312"/>
                <a:gridCol w="2858594"/>
              </a:tblGrid>
              <a:tr h="360511">
                <a:tc>
                  <a:txBody>
                    <a:bodyPr/>
                    <a:lstStyle/>
                    <a:p>
                      <a:r>
                        <a:rPr lang="pl-PL" dirty="0" smtClean="0"/>
                        <a:t>Co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I Kampania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II Kampania</a:t>
                      </a:r>
                      <a:endParaRPr lang="pl-P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pl-PL" sz="1662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 Osoby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30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3</a:t>
                      </a:r>
                      <a:endParaRPr lang="pl-P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sz="1662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 Narzędzia kampanii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baseline="0" dirty="0" smtClean="0"/>
                        <a:t>Ręczne adresowanie, wiele baz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CRM, drukowanie etykiet + mailing, banner,</a:t>
                      </a:r>
                      <a:endParaRPr lang="pl-P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8440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62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 Problemy i zyski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Duplikaty,</a:t>
                      </a:r>
                      <a:r>
                        <a:rPr lang="pl-PL" baseline="0" dirty="0" smtClean="0"/>
                        <a:t> błędy w adresie, czasochłonność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Historia</a:t>
                      </a:r>
                      <a:r>
                        <a:rPr lang="pl-PL" baseline="0" dirty="0" smtClean="0"/>
                        <a:t> relacji z darczyńcą, szybkość, brak duplikatów, </a:t>
                      </a:r>
                      <a:endParaRPr lang="pl-P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8440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62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 Efekty</a:t>
                      </a:r>
                      <a:endParaRPr lang="pl-PL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370 darczyńców</a:t>
                      </a:r>
                    </a:p>
                    <a:p>
                      <a:r>
                        <a:rPr lang="pl-PL" dirty="0" smtClean="0"/>
                        <a:t>68 374 PLN (średnio: 180</a:t>
                      </a:r>
                      <a:r>
                        <a:rPr lang="pl-PL" baseline="0" dirty="0" smtClean="0"/>
                        <a:t> PLN)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753 darczyńców</a:t>
                      </a:r>
                    </a:p>
                    <a:p>
                      <a:r>
                        <a:rPr lang="pl-PL" dirty="0" smtClean="0"/>
                        <a:t>93</a:t>
                      </a:r>
                      <a:r>
                        <a:rPr lang="pl-PL" baseline="0" dirty="0" smtClean="0"/>
                        <a:t> 400 PLN (średnio: 124 PLN)</a:t>
                      </a:r>
                      <a:endParaRPr lang="pl-PL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2975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Stowarzyszenie dla Ziemi</a:t>
            </a:r>
            <a:endParaRPr lang="pl-PL" dirty="0"/>
          </a:p>
        </p:txBody>
      </p:sp>
      <p:pic>
        <p:nvPicPr>
          <p:cNvPr id="1026" name="Picture 2" descr="https://img.polakpotrafi.pl/projekty/naglowek9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597" y="1561766"/>
            <a:ext cx="7312025" cy="1435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627784" y="299695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 dirty="0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1134598" y="3215166"/>
            <a:ext cx="6914466" cy="251530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16531" indent="-316531" algn="l" defTabSz="844083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2954" kern="1200">
                <a:solidFill>
                  <a:srgbClr val="57584F"/>
                </a:solidFill>
                <a:latin typeface="+mn-lt"/>
                <a:ea typeface="+mn-ea"/>
                <a:cs typeface="+mn-cs"/>
              </a:defRPr>
            </a:lvl1pPr>
            <a:lvl2pPr marL="844083" indent="-422041" algn="l" defTabSz="844083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2585" kern="1200">
                <a:solidFill>
                  <a:srgbClr val="57584F"/>
                </a:solidFill>
                <a:latin typeface="+mn-lt"/>
                <a:ea typeface="+mn-ea"/>
                <a:cs typeface="+mn-cs"/>
              </a:defRPr>
            </a:lvl2pPr>
            <a:lvl3pPr marL="1160614" indent="-316531" algn="l" defTabSz="844083" rtl="0" eaLnBrk="1" latinLnBrk="0" hangingPunct="1">
              <a:spcBef>
                <a:spcPct val="20000"/>
              </a:spcBef>
              <a:buFontTx/>
              <a:buBlip>
                <a:blip r:embed="rId5"/>
              </a:buBlip>
              <a:defRPr sz="2215" kern="1200">
                <a:solidFill>
                  <a:srgbClr val="57584F"/>
                </a:solidFill>
                <a:latin typeface="+mn-lt"/>
                <a:ea typeface="+mn-ea"/>
                <a:cs typeface="+mn-cs"/>
              </a:defRPr>
            </a:lvl3pPr>
            <a:lvl4pPr marL="1266124" indent="0" algn="l" defTabSz="844083" rtl="0" eaLnBrk="1" latinLnBrk="0" hangingPunct="1">
              <a:spcBef>
                <a:spcPct val="20000"/>
              </a:spcBef>
              <a:buFontTx/>
              <a:buNone/>
              <a:defRPr sz="1846" kern="1200">
                <a:solidFill>
                  <a:srgbClr val="57584F"/>
                </a:solidFill>
                <a:latin typeface="+mn-lt"/>
                <a:ea typeface="+mn-ea"/>
                <a:cs typeface="+mn-cs"/>
              </a:defRPr>
            </a:lvl4pPr>
            <a:lvl5pPr marL="1688165" indent="0" algn="l" defTabSz="844083" rtl="0" eaLnBrk="1" latinLnBrk="0" hangingPunct="1">
              <a:spcBef>
                <a:spcPct val="20000"/>
              </a:spcBef>
              <a:buFontTx/>
              <a:buNone/>
              <a:defRPr sz="1846" kern="1200">
                <a:solidFill>
                  <a:srgbClr val="57584F"/>
                </a:solidFill>
                <a:latin typeface="+mn-lt"/>
                <a:ea typeface="+mn-ea"/>
                <a:cs typeface="+mn-cs"/>
              </a:defRPr>
            </a:lvl5pPr>
            <a:lvl6pPr marL="2321227" indent="-211021" algn="l" defTabSz="8440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69" indent="-211021" algn="l" defTabSz="8440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65310" indent="-211021" algn="l" defTabSz="8440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587351" indent="-211021" algn="l" defTabSz="8440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pl-PL" sz="3000" b="1" dirty="0"/>
              <a:t>Rodzinny Dom Kultury </a:t>
            </a:r>
            <a:r>
              <a:rPr lang="pl-PL" sz="3000" b="1" dirty="0" smtClean="0"/>
              <a:t>Pokoju</a:t>
            </a:r>
            <a:endParaRPr lang="pl-PL" sz="3500" b="1" dirty="0" smtClean="0"/>
          </a:p>
          <a:p>
            <a:r>
              <a:rPr lang="pl-PL" sz="2800" b="1" dirty="0" smtClean="0"/>
              <a:t>Akcja </a:t>
            </a:r>
            <a:r>
              <a:rPr lang="pl-PL" sz="2800" b="1" dirty="0" err="1"/>
              <a:t>crowdfundingowa</a:t>
            </a:r>
            <a:r>
              <a:rPr lang="pl-PL" sz="2800" b="1" dirty="0"/>
              <a:t> </a:t>
            </a:r>
            <a:r>
              <a:rPr lang="pl-PL" sz="2800" dirty="0"/>
              <a:t>– </a:t>
            </a:r>
            <a:r>
              <a:rPr lang="pl-PL" sz="2800" dirty="0" smtClean="0"/>
              <a:t>polakpotrafi.pl</a:t>
            </a:r>
            <a:endParaRPr lang="pl-PL" sz="2800" dirty="0"/>
          </a:p>
          <a:p>
            <a:r>
              <a:rPr lang="pl-PL" sz="2800" dirty="0"/>
              <a:t>Cel: 70 000 </a:t>
            </a:r>
            <a:r>
              <a:rPr lang="pl-PL" sz="2800" dirty="0" smtClean="0"/>
              <a:t>PLN</a:t>
            </a:r>
          </a:p>
          <a:p>
            <a:r>
              <a:rPr lang="pl-PL" sz="2800" dirty="0" smtClean="0"/>
              <a:t>Efekt</a:t>
            </a:r>
            <a:r>
              <a:rPr lang="pl-PL" sz="2800" dirty="0"/>
              <a:t>: 75 000 PLN</a:t>
            </a:r>
          </a:p>
          <a:p>
            <a:r>
              <a:rPr lang="pl-PL" sz="2800" dirty="0"/>
              <a:t>Narzędzia: strategia komunikacji, plan projektu </a:t>
            </a:r>
            <a:r>
              <a:rPr lang="pl-PL" sz="2800" dirty="0" err="1"/>
              <a:t>crowdfundingowego</a:t>
            </a:r>
            <a:endParaRPr lang="pl-PL" sz="2800" dirty="0"/>
          </a:p>
          <a:p>
            <a:pPr algn="r" fontAlgn="auto">
              <a:spcAft>
                <a:spcPts val="0"/>
              </a:spcAft>
            </a:pPr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3799965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7750" y="1484313"/>
            <a:ext cx="4641850" cy="4641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291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700" dirty="0" smtClean="0"/>
              <a:t>Partnerzy</a:t>
            </a:r>
            <a:endParaRPr lang="en-US" sz="37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2237" y="3354283"/>
            <a:ext cx="2867238" cy="7558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3" t="17993" b="15902"/>
          <a:stretch/>
        </p:blipFill>
        <p:spPr>
          <a:xfrm>
            <a:off x="1907704" y="1404515"/>
            <a:ext cx="2112636" cy="5363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819" y="2264230"/>
            <a:ext cx="1564835" cy="85393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77" t="20037" r="13715" b="19529"/>
          <a:stretch/>
        </p:blipFill>
        <p:spPr>
          <a:xfrm>
            <a:off x="4860033" y="2434632"/>
            <a:ext cx="1872209" cy="57606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4" t="19448" r="5880" b="24397"/>
          <a:stretch/>
        </p:blipFill>
        <p:spPr>
          <a:xfrm>
            <a:off x="2267744" y="5512021"/>
            <a:ext cx="2520280" cy="60356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26" t="3624" r="27933" b="1"/>
          <a:stretch/>
        </p:blipFill>
        <p:spPr>
          <a:xfrm>
            <a:off x="4978448" y="4003499"/>
            <a:ext cx="1080120" cy="89278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9" t="27300" r="7189" b="24926"/>
          <a:stretch/>
        </p:blipFill>
        <p:spPr>
          <a:xfrm>
            <a:off x="5940153" y="5373215"/>
            <a:ext cx="2376264" cy="504057"/>
          </a:xfrm>
          <a:prstGeom prst="rect">
            <a:avLst/>
          </a:prstGeom>
        </p:spPr>
      </p:pic>
      <p:pic>
        <p:nvPicPr>
          <p:cNvPr id="13" name="Picture 2" descr="iwebreader_medium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7542" y="3325254"/>
            <a:ext cx="1988875" cy="556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s://www.technologie.org.pl/sites/default/files/images/evk.thumbnail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772095"/>
            <a:ext cx="2160240" cy="315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lh5.ggpht.com/_7ZYqYi4xigk/S_bKEoyMSzI/AAAAAAAAGIw/w3t2qXSgdNI/d/largeNewGoogleLogoFinalFlat-a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5518" y="-5067944"/>
            <a:ext cx="2354287" cy="91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lh5.ggpht.com/_7ZYqYi4xigk/S_bKEoyMSzI/AAAAAAAAGIw/w3t2qXSgdNI/d/largeNewGoogleLogoFinalFlat-a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6" y="-7002463"/>
            <a:ext cx="2354287" cy="91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lh5.ggpht.com/_7ZYqYi4xigk/S_bKEoyMSzI/AAAAAAAAGIw/w3t2qXSgdNI/d/largeNewGoogleLogoFinalFlat-a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6" y="-7002463"/>
            <a:ext cx="2354287" cy="91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http://lh5.ggpht.com/_7ZYqYi4xigk/S_bKEoyMSzI/AAAAAAAAGIw/w3t2qXSgdNI/d/largeNewGoogleLogoFinalFlat-a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075" y="4367815"/>
            <a:ext cx="2121781" cy="820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5264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700" dirty="0" smtClean="0"/>
              <a:t>Technologie.org.pl</a:t>
            </a:r>
            <a:endParaRPr lang="en-US" sz="3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700808"/>
            <a:ext cx="7311582" cy="4641380"/>
          </a:xfrm>
        </p:spPr>
        <p:txBody>
          <a:bodyPr>
            <a:normAutofit/>
          </a:bodyPr>
          <a:lstStyle/>
          <a:p>
            <a:pPr lvl="1"/>
            <a:r>
              <a:rPr lang="pl-PL" sz="1900" dirty="0" smtClean="0"/>
              <a:t>Wystarczy kilka minut by zarejestrować się do programu!</a:t>
            </a:r>
          </a:p>
          <a:p>
            <a:pPr marL="422042" lvl="1" indent="0">
              <a:buNone/>
            </a:pPr>
            <a:endParaRPr lang="pl-PL" sz="1900" dirty="0" smtClean="0"/>
          </a:p>
          <a:p>
            <a:pPr lvl="1"/>
            <a:r>
              <a:rPr lang="pl-PL" sz="1900" dirty="0" smtClean="0"/>
              <a:t>Rejestracja jest niezbędna by otrzymać dotację.</a:t>
            </a:r>
          </a:p>
          <a:p>
            <a:pPr lvl="1"/>
            <a:r>
              <a:rPr lang="pl-PL" sz="1900" dirty="0" smtClean="0"/>
              <a:t>Składa się z </a:t>
            </a:r>
            <a:r>
              <a:rPr lang="pl-PL" sz="1900" b="1" dirty="0" smtClean="0"/>
              <a:t>3 kroków </a:t>
            </a:r>
            <a:r>
              <a:rPr lang="pl-PL" sz="1900" dirty="0" smtClean="0"/>
              <a:t>i zajmie około </a:t>
            </a:r>
            <a:r>
              <a:rPr lang="pl-PL" sz="1900" b="1" dirty="0" smtClean="0"/>
              <a:t>10 minut</a:t>
            </a:r>
            <a:r>
              <a:rPr lang="pl-PL" sz="1900" dirty="0" smtClean="0"/>
              <a:t>.</a:t>
            </a:r>
          </a:p>
          <a:p>
            <a:pPr lvl="1"/>
            <a:r>
              <a:rPr lang="pl-PL" sz="1900" dirty="0" smtClean="0"/>
              <a:t>Podczas rejestracji potrzebne będą:</a:t>
            </a:r>
          </a:p>
          <a:p>
            <a:pPr lvl="2"/>
            <a:r>
              <a:rPr lang="pl-PL" sz="1900" dirty="0" smtClean="0"/>
              <a:t>Numer NIP Organizacji</a:t>
            </a:r>
          </a:p>
          <a:p>
            <a:pPr lvl="2"/>
            <a:r>
              <a:rPr lang="pl-PL" sz="1900" dirty="0" smtClean="0"/>
              <a:t>KRS (wyciąg w wersji elektronicznej)</a:t>
            </a:r>
          </a:p>
          <a:p>
            <a:pPr lvl="2"/>
            <a:r>
              <a:rPr lang="pl-PL" sz="1900" dirty="0" smtClean="0"/>
              <a:t>Statut Organizacji (w wersji elektronicznej)</a:t>
            </a:r>
          </a:p>
          <a:p>
            <a:pPr lvl="1"/>
            <a:endParaRPr lang="pl-PL" sz="1900" dirty="0" smtClean="0"/>
          </a:p>
          <a:p>
            <a:pPr lvl="1"/>
            <a:r>
              <a:rPr lang="pl-PL" sz="1900" dirty="0" smtClean="0"/>
              <a:t>Rejestracji można </a:t>
            </a:r>
            <a:r>
              <a:rPr lang="pl-PL" sz="1900" dirty="0"/>
              <a:t>dokonać tutaj</a:t>
            </a:r>
            <a:r>
              <a:rPr lang="pl-PL" sz="1900" dirty="0" smtClean="0"/>
              <a:t>: </a:t>
            </a:r>
            <a:r>
              <a:rPr lang="pl-PL" sz="1900" dirty="0" smtClean="0">
                <a:hlinkClick r:id="rId2"/>
              </a:rPr>
              <a:t>https</a:t>
            </a:r>
            <a:r>
              <a:rPr lang="pl-PL" sz="1900" dirty="0">
                <a:hlinkClick r:id="rId2"/>
              </a:rPr>
              <a:t>://</a:t>
            </a:r>
            <a:r>
              <a:rPr lang="pl-PL" sz="1900" dirty="0" smtClean="0">
                <a:hlinkClick r:id="rId2"/>
              </a:rPr>
              <a:t>www.technologie.org.pl/join/intro</a:t>
            </a:r>
            <a:endParaRPr lang="pl-PL" sz="1900" dirty="0"/>
          </a:p>
          <a:p>
            <a:pPr lvl="2"/>
            <a:endParaRPr lang="pl-PL" sz="1661" dirty="0" smtClean="0"/>
          </a:p>
          <a:p>
            <a:pPr lvl="2"/>
            <a:endParaRPr lang="en-US" sz="1661" dirty="0"/>
          </a:p>
        </p:txBody>
      </p:sp>
    </p:spTree>
    <p:extLst>
      <p:ext uri="{BB962C8B-B14F-4D97-AF65-F5344CB8AC3E}">
        <p14:creationId xmlns:p14="http://schemas.microsoft.com/office/powerpoint/2010/main" val="1076977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1445</TotalTime>
  <Words>396</Words>
  <Application>Microsoft Office PowerPoint</Application>
  <PresentationFormat>Pokaz na ekranie (4:3)</PresentationFormat>
  <Paragraphs>111</Paragraphs>
  <Slides>16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16</vt:i4>
      </vt:variant>
    </vt:vector>
  </HeadingPairs>
  <TitlesOfParts>
    <vt:vector size="17" baseType="lpstr">
      <vt:lpstr>Office Theme</vt:lpstr>
      <vt:lpstr>Nowe technologie szansą rozwoju organizacji pozarządowych  </vt:lpstr>
      <vt:lpstr>Prezentacja programu PowerPoint</vt:lpstr>
      <vt:lpstr>SIEMACHA</vt:lpstr>
      <vt:lpstr>Prezentacja programu PowerPoint</vt:lpstr>
      <vt:lpstr>Hospicjum Onkologiczne św. Krzysztofa</vt:lpstr>
      <vt:lpstr>Stowarzyszenie dla Ziemi</vt:lpstr>
      <vt:lpstr>Prezentacja programu PowerPoint</vt:lpstr>
      <vt:lpstr>Partnerzy</vt:lpstr>
      <vt:lpstr>Technologie.org.pl</vt:lpstr>
      <vt:lpstr>Kto kwalifikuje się do programu?</vt:lpstr>
      <vt:lpstr>Przykładowe zamówienie</vt:lpstr>
      <vt:lpstr>Edukacja, seminaria, warsztaty</vt:lpstr>
      <vt:lpstr>Dane po warszawsku</vt:lpstr>
      <vt:lpstr>NetWtorek</vt:lpstr>
      <vt:lpstr>Prezentacja programu PowerPoint</vt:lpstr>
      <vt:lpstr>Zapraszamy organizacje pozarządowe z Państwa regionów do współpracy w ramach programu Technologie.org.pl!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Karolina Moraczewska</dc:creator>
  <cp:lastModifiedBy>dg</cp:lastModifiedBy>
  <cp:revision>93</cp:revision>
  <cp:lastPrinted>2014-09-08T12:37:08Z</cp:lastPrinted>
  <dcterms:created xsi:type="dcterms:W3CDTF">2012-09-07T13:59:31Z</dcterms:created>
  <dcterms:modified xsi:type="dcterms:W3CDTF">2015-06-10T06:51:24Z</dcterms:modified>
</cp:coreProperties>
</file>